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5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C0117E-FDDD-445D-81B3-3CFB6C19979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A17A15-23D7-4942-95E3-E8275094AABA}">
      <dgm:prSet custT="1"/>
      <dgm:spPr/>
      <dgm:t>
        <a:bodyPr/>
        <a:lstStyle/>
        <a:p>
          <a:r>
            <a:rPr lang="en-US" sz="2800" dirty="0" err="1"/>
            <a:t>Portfelj</a:t>
          </a:r>
          <a:r>
            <a:rPr lang="en-US" sz="2800" dirty="0"/>
            <a:t> je </a:t>
          </a:r>
          <a:r>
            <a:rPr lang="en-US" sz="2800" dirty="0" err="1"/>
            <a:t>skup</a:t>
          </a:r>
          <a:r>
            <a:rPr lang="en-US" sz="2800" dirty="0"/>
            <a:t> </a:t>
          </a:r>
          <a:r>
            <a:rPr lang="en-US" sz="2800" dirty="0" err="1"/>
            <a:t>različitih</a:t>
          </a:r>
          <a:r>
            <a:rPr lang="en-US" sz="2800" dirty="0"/>
            <a:t> </a:t>
          </a:r>
          <a:r>
            <a:rPr lang="en-US" sz="2800" dirty="0" err="1"/>
            <a:t>vrijednosnih</a:t>
          </a:r>
          <a:r>
            <a:rPr lang="en-US" sz="2800" dirty="0"/>
            <a:t> </a:t>
          </a:r>
          <a:r>
            <a:rPr lang="en-US" sz="2800" dirty="0" err="1"/>
            <a:t>papira</a:t>
          </a:r>
          <a:r>
            <a:rPr lang="en-US" sz="2800" dirty="0"/>
            <a:t> u </a:t>
          </a:r>
          <a:r>
            <a:rPr lang="en-US" sz="2800" dirty="0" err="1"/>
            <a:t>vlasništvu</a:t>
          </a:r>
          <a:r>
            <a:rPr lang="en-US" sz="2800" dirty="0"/>
            <a:t> </a:t>
          </a:r>
          <a:r>
            <a:rPr lang="en-US" sz="2800" dirty="0" err="1"/>
            <a:t>pojedinca</a:t>
          </a:r>
          <a:r>
            <a:rPr lang="en-US" sz="2800" dirty="0"/>
            <a:t> </a:t>
          </a:r>
          <a:r>
            <a:rPr lang="en-US" sz="2800" dirty="0" err="1"/>
            <a:t>ili</a:t>
          </a:r>
          <a:r>
            <a:rPr lang="en-US" sz="2800" dirty="0"/>
            <a:t> </a:t>
          </a:r>
          <a:r>
            <a:rPr lang="en-US" sz="2800" dirty="0" err="1"/>
            <a:t>poduzeća</a:t>
          </a:r>
          <a:r>
            <a:rPr lang="en-US" sz="2800" dirty="0"/>
            <a:t>.</a:t>
          </a:r>
        </a:p>
      </dgm:t>
    </dgm:pt>
    <dgm:pt modelId="{712424B5-569E-4CD2-A95A-61BCD219BEC0}" type="parTrans" cxnId="{8711C66A-F5BA-449B-A5A3-5622A5CF2993}">
      <dgm:prSet/>
      <dgm:spPr/>
      <dgm:t>
        <a:bodyPr/>
        <a:lstStyle/>
        <a:p>
          <a:endParaRPr lang="en-US"/>
        </a:p>
      </dgm:t>
    </dgm:pt>
    <dgm:pt modelId="{738CF02A-AE99-44FF-BFA5-4687FBCD243B}" type="sibTrans" cxnId="{8711C66A-F5BA-449B-A5A3-5622A5CF2993}">
      <dgm:prSet/>
      <dgm:spPr/>
      <dgm:t>
        <a:bodyPr/>
        <a:lstStyle/>
        <a:p>
          <a:endParaRPr lang="en-US"/>
        </a:p>
      </dgm:t>
    </dgm:pt>
    <dgm:pt modelId="{31F23320-5F45-4F24-9181-CFE9197492A7}">
      <dgm:prSet custT="1"/>
      <dgm:spPr/>
      <dgm:t>
        <a:bodyPr/>
        <a:lstStyle/>
        <a:p>
          <a:r>
            <a:rPr lang="en-US" sz="2800" dirty="0" err="1"/>
            <a:t>Cilj</a:t>
          </a:r>
          <a:r>
            <a:rPr lang="en-US" sz="2800" dirty="0"/>
            <a:t> </a:t>
          </a:r>
          <a:r>
            <a:rPr lang="en-US" sz="2800" dirty="0" err="1"/>
            <a:t>portfelja</a:t>
          </a:r>
          <a:r>
            <a:rPr lang="en-US" sz="2800" dirty="0"/>
            <a:t> </a:t>
          </a:r>
          <a:r>
            <a:rPr lang="hr-HR" sz="2800" dirty="0"/>
            <a:t>: </a:t>
          </a:r>
          <a:r>
            <a:rPr lang="en-US" sz="2800" dirty="0" err="1"/>
            <a:t>smanjenje</a:t>
          </a:r>
          <a:r>
            <a:rPr lang="en-US" sz="2800" dirty="0"/>
            <a:t> </a:t>
          </a:r>
          <a:r>
            <a:rPr lang="en-US" sz="2800" dirty="0" err="1"/>
            <a:t>ukupnog</a:t>
          </a:r>
          <a:r>
            <a:rPr lang="en-US" sz="2800" dirty="0"/>
            <a:t> </a:t>
          </a:r>
          <a:r>
            <a:rPr lang="en-US" sz="2800" dirty="0" err="1"/>
            <a:t>rizika</a:t>
          </a:r>
          <a:r>
            <a:rPr lang="en-US" sz="2800" dirty="0"/>
            <a:t> </a:t>
          </a:r>
          <a:r>
            <a:rPr lang="en-US" sz="2800" dirty="0" err="1"/>
            <a:t>ulaganja</a:t>
          </a:r>
          <a:r>
            <a:rPr lang="en-US" sz="2800" dirty="0"/>
            <a:t>.</a:t>
          </a:r>
        </a:p>
      </dgm:t>
    </dgm:pt>
    <dgm:pt modelId="{EBCE5121-CBE5-47C2-8F45-2E349551D683}" type="parTrans" cxnId="{0D0C505F-011E-4DC3-A1FA-1B9DCD9C0F56}">
      <dgm:prSet/>
      <dgm:spPr/>
      <dgm:t>
        <a:bodyPr/>
        <a:lstStyle/>
        <a:p>
          <a:endParaRPr lang="en-US"/>
        </a:p>
      </dgm:t>
    </dgm:pt>
    <dgm:pt modelId="{F0ABE77B-89BE-4542-82BF-D35AE21265DB}" type="sibTrans" cxnId="{0D0C505F-011E-4DC3-A1FA-1B9DCD9C0F56}">
      <dgm:prSet/>
      <dgm:spPr/>
      <dgm:t>
        <a:bodyPr/>
        <a:lstStyle/>
        <a:p>
          <a:endParaRPr lang="en-US"/>
        </a:p>
      </dgm:t>
    </dgm:pt>
    <dgm:pt modelId="{FCB2EEBB-744D-4CB9-B2C2-19A69A44D3C2}" type="pres">
      <dgm:prSet presAssocID="{24C0117E-FDDD-445D-81B3-3CFB6C199795}" presName="vert0" presStyleCnt="0">
        <dgm:presLayoutVars>
          <dgm:dir/>
          <dgm:animOne val="branch"/>
          <dgm:animLvl val="lvl"/>
        </dgm:presLayoutVars>
      </dgm:prSet>
      <dgm:spPr/>
    </dgm:pt>
    <dgm:pt modelId="{342079F6-944D-4685-8E62-215C8A690EFF}" type="pres">
      <dgm:prSet presAssocID="{99A17A15-23D7-4942-95E3-E8275094AABA}" presName="thickLine" presStyleLbl="alignNode1" presStyleIdx="0" presStyleCnt="2"/>
      <dgm:spPr/>
    </dgm:pt>
    <dgm:pt modelId="{43F2536C-8C28-40E2-BE25-17CC7AAC58D3}" type="pres">
      <dgm:prSet presAssocID="{99A17A15-23D7-4942-95E3-E8275094AABA}" presName="horz1" presStyleCnt="0"/>
      <dgm:spPr/>
    </dgm:pt>
    <dgm:pt modelId="{78975E67-C0A7-4701-88B2-F903ADC21CEE}" type="pres">
      <dgm:prSet presAssocID="{99A17A15-23D7-4942-95E3-E8275094AABA}" presName="tx1" presStyleLbl="revTx" presStyleIdx="0" presStyleCnt="2"/>
      <dgm:spPr/>
    </dgm:pt>
    <dgm:pt modelId="{E1A09CB1-7E69-4ADB-90B3-E4DF0A411569}" type="pres">
      <dgm:prSet presAssocID="{99A17A15-23D7-4942-95E3-E8275094AABA}" presName="vert1" presStyleCnt="0"/>
      <dgm:spPr/>
    </dgm:pt>
    <dgm:pt modelId="{0A53133D-663A-4D96-8306-2EA50DDE0C75}" type="pres">
      <dgm:prSet presAssocID="{31F23320-5F45-4F24-9181-CFE9197492A7}" presName="thickLine" presStyleLbl="alignNode1" presStyleIdx="1" presStyleCnt="2"/>
      <dgm:spPr/>
    </dgm:pt>
    <dgm:pt modelId="{D9593B61-8327-4E61-B0D5-9FF953D07AE7}" type="pres">
      <dgm:prSet presAssocID="{31F23320-5F45-4F24-9181-CFE9197492A7}" presName="horz1" presStyleCnt="0"/>
      <dgm:spPr/>
    </dgm:pt>
    <dgm:pt modelId="{6AFAAF98-C09E-4B59-9836-9AA8E769FEE8}" type="pres">
      <dgm:prSet presAssocID="{31F23320-5F45-4F24-9181-CFE9197492A7}" presName="tx1" presStyleLbl="revTx" presStyleIdx="1" presStyleCnt="2"/>
      <dgm:spPr/>
    </dgm:pt>
    <dgm:pt modelId="{39F8F1E4-13B1-4904-9146-FAAD0D864C0D}" type="pres">
      <dgm:prSet presAssocID="{31F23320-5F45-4F24-9181-CFE9197492A7}" presName="vert1" presStyleCnt="0"/>
      <dgm:spPr/>
    </dgm:pt>
  </dgm:ptLst>
  <dgm:cxnLst>
    <dgm:cxn modelId="{7C16E500-5805-478F-93BD-AAF7D8C5668B}" type="presOf" srcId="{24C0117E-FDDD-445D-81B3-3CFB6C199795}" destId="{FCB2EEBB-744D-4CB9-B2C2-19A69A44D3C2}" srcOrd="0" destOrd="0" presId="urn:microsoft.com/office/officeart/2008/layout/LinedList"/>
    <dgm:cxn modelId="{0D0C505F-011E-4DC3-A1FA-1B9DCD9C0F56}" srcId="{24C0117E-FDDD-445D-81B3-3CFB6C199795}" destId="{31F23320-5F45-4F24-9181-CFE9197492A7}" srcOrd="1" destOrd="0" parTransId="{EBCE5121-CBE5-47C2-8F45-2E349551D683}" sibTransId="{F0ABE77B-89BE-4542-82BF-D35AE21265DB}"/>
    <dgm:cxn modelId="{8711C66A-F5BA-449B-A5A3-5622A5CF2993}" srcId="{24C0117E-FDDD-445D-81B3-3CFB6C199795}" destId="{99A17A15-23D7-4942-95E3-E8275094AABA}" srcOrd="0" destOrd="0" parTransId="{712424B5-569E-4CD2-A95A-61BCD219BEC0}" sibTransId="{738CF02A-AE99-44FF-BFA5-4687FBCD243B}"/>
    <dgm:cxn modelId="{5B58FEB7-ED3B-4B8B-BA2B-036A7942DBE9}" type="presOf" srcId="{31F23320-5F45-4F24-9181-CFE9197492A7}" destId="{6AFAAF98-C09E-4B59-9836-9AA8E769FEE8}" srcOrd="0" destOrd="0" presId="urn:microsoft.com/office/officeart/2008/layout/LinedList"/>
    <dgm:cxn modelId="{6E95BAEB-BB10-4F46-AF30-F57C9335AED6}" type="presOf" srcId="{99A17A15-23D7-4942-95E3-E8275094AABA}" destId="{78975E67-C0A7-4701-88B2-F903ADC21CEE}" srcOrd="0" destOrd="0" presId="urn:microsoft.com/office/officeart/2008/layout/LinedList"/>
    <dgm:cxn modelId="{B3BAF61B-D92C-40DD-81F9-F887E536E6B8}" type="presParOf" srcId="{FCB2EEBB-744D-4CB9-B2C2-19A69A44D3C2}" destId="{342079F6-944D-4685-8E62-215C8A690EFF}" srcOrd="0" destOrd="0" presId="urn:microsoft.com/office/officeart/2008/layout/LinedList"/>
    <dgm:cxn modelId="{24E9B184-CC25-4C39-843B-AEAC1CD8A249}" type="presParOf" srcId="{FCB2EEBB-744D-4CB9-B2C2-19A69A44D3C2}" destId="{43F2536C-8C28-40E2-BE25-17CC7AAC58D3}" srcOrd="1" destOrd="0" presId="urn:microsoft.com/office/officeart/2008/layout/LinedList"/>
    <dgm:cxn modelId="{1D10CF07-EB59-419C-8323-26FAB6339EBC}" type="presParOf" srcId="{43F2536C-8C28-40E2-BE25-17CC7AAC58D3}" destId="{78975E67-C0A7-4701-88B2-F903ADC21CEE}" srcOrd="0" destOrd="0" presId="urn:microsoft.com/office/officeart/2008/layout/LinedList"/>
    <dgm:cxn modelId="{88139F39-F80A-4DD5-85E3-5F17B20156BE}" type="presParOf" srcId="{43F2536C-8C28-40E2-BE25-17CC7AAC58D3}" destId="{E1A09CB1-7E69-4ADB-90B3-E4DF0A411569}" srcOrd="1" destOrd="0" presId="urn:microsoft.com/office/officeart/2008/layout/LinedList"/>
    <dgm:cxn modelId="{482363EC-F94D-448E-8CE5-21ED740B2948}" type="presParOf" srcId="{FCB2EEBB-744D-4CB9-B2C2-19A69A44D3C2}" destId="{0A53133D-663A-4D96-8306-2EA50DDE0C75}" srcOrd="2" destOrd="0" presId="urn:microsoft.com/office/officeart/2008/layout/LinedList"/>
    <dgm:cxn modelId="{16609C59-EBD1-4B8E-8FAA-51CAF4B4BD53}" type="presParOf" srcId="{FCB2EEBB-744D-4CB9-B2C2-19A69A44D3C2}" destId="{D9593B61-8327-4E61-B0D5-9FF953D07AE7}" srcOrd="3" destOrd="0" presId="urn:microsoft.com/office/officeart/2008/layout/LinedList"/>
    <dgm:cxn modelId="{0E50BA7F-AD8F-45DA-9386-CA91E6D12183}" type="presParOf" srcId="{D9593B61-8327-4E61-B0D5-9FF953D07AE7}" destId="{6AFAAF98-C09E-4B59-9836-9AA8E769FEE8}" srcOrd="0" destOrd="0" presId="urn:microsoft.com/office/officeart/2008/layout/LinedList"/>
    <dgm:cxn modelId="{7D07B9AC-71C2-4BB4-9040-34C7A083AAD5}" type="presParOf" srcId="{D9593B61-8327-4E61-B0D5-9FF953D07AE7}" destId="{39F8F1E4-13B1-4904-9146-FAAD0D864C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C0117E-FDDD-445D-81B3-3CFB6C19979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40A2F13-04DA-4A2A-8569-CF54A7008CAE}">
      <dgm:prSet custT="1"/>
      <dgm:spPr/>
      <dgm:t>
        <a:bodyPr/>
        <a:lstStyle/>
        <a:p>
          <a:r>
            <a:rPr lang="en-US" sz="2800" dirty="0"/>
            <a:t>Rizik se </a:t>
          </a:r>
          <a:r>
            <a:rPr lang="en-US" sz="2800" dirty="0" err="1"/>
            <a:t>smanjuje</a:t>
          </a:r>
          <a:r>
            <a:rPr lang="en-US" sz="2800" dirty="0"/>
            <a:t> </a:t>
          </a:r>
          <a:r>
            <a:rPr lang="en-US" sz="2800" dirty="0" err="1"/>
            <a:t>ulaganjem</a:t>
          </a:r>
          <a:r>
            <a:rPr lang="en-US" sz="2800" dirty="0"/>
            <a:t> u </a:t>
          </a:r>
          <a:r>
            <a:rPr lang="en-US" sz="2800" dirty="0" err="1"/>
            <a:t>različite</a:t>
          </a:r>
          <a:r>
            <a:rPr lang="en-US" sz="2800" dirty="0"/>
            <a:t> </a:t>
          </a:r>
          <a:r>
            <a:rPr lang="en-US" sz="2800" dirty="0" err="1"/>
            <a:t>vrste</a:t>
          </a:r>
          <a:r>
            <a:rPr lang="en-US" sz="2800" dirty="0"/>
            <a:t> </a:t>
          </a:r>
          <a:r>
            <a:rPr lang="en-US" sz="2800" dirty="0" err="1"/>
            <a:t>papira</a:t>
          </a:r>
          <a:r>
            <a:rPr lang="en-US" sz="2800" dirty="0"/>
            <a:t> </a:t>
          </a:r>
          <a:r>
            <a:rPr lang="en-US" sz="2800" dirty="0" err="1"/>
            <a:t>i</a:t>
          </a:r>
          <a:r>
            <a:rPr lang="en-US" sz="2800" dirty="0"/>
            <a:t> </a:t>
          </a:r>
          <a:r>
            <a:rPr lang="en-US" sz="2800" dirty="0" err="1"/>
            <a:t>izdavatelje</a:t>
          </a:r>
          <a:r>
            <a:rPr lang="en-US" sz="2800" dirty="0"/>
            <a:t>.</a:t>
          </a:r>
        </a:p>
      </dgm:t>
    </dgm:pt>
    <dgm:pt modelId="{72784FB9-A068-494F-B30C-6C1D0FF533AD}" type="sibTrans" cxnId="{C0A10675-6A60-4787-8362-3CCDE1B3573D}">
      <dgm:prSet/>
      <dgm:spPr/>
      <dgm:t>
        <a:bodyPr/>
        <a:lstStyle/>
        <a:p>
          <a:endParaRPr lang="en-US"/>
        </a:p>
      </dgm:t>
    </dgm:pt>
    <dgm:pt modelId="{4EC89C71-6DB0-4E50-9134-9F5D8172A82D}" type="parTrans" cxnId="{C0A10675-6A60-4787-8362-3CCDE1B3573D}">
      <dgm:prSet/>
      <dgm:spPr/>
      <dgm:t>
        <a:bodyPr/>
        <a:lstStyle/>
        <a:p>
          <a:endParaRPr lang="en-US"/>
        </a:p>
      </dgm:t>
    </dgm:pt>
    <dgm:pt modelId="{22745D1B-8449-4562-9C5B-880ADA432F80}">
      <dgm:prSet custT="1"/>
      <dgm:spPr/>
      <dgm:t>
        <a:bodyPr/>
        <a:lstStyle/>
        <a:p>
          <a:r>
            <a:rPr lang="hr-HR" sz="2800" dirty="0"/>
            <a:t>Obrazloži izreku</a:t>
          </a:r>
          <a:r>
            <a:rPr lang="hr-HR" sz="2800"/>
            <a:t>: „Ne </a:t>
          </a:r>
          <a:r>
            <a:rPr lang="hr-HR" sz="2800" dirty="0"/>
            <a:t>držite sva jaja u istoj </a:t>
          </a:r>
          <a:r>
            <a:rPr lang="hr-HR" sz="2800"/>
            <a:t>košari.”</a:t>
          </a:r>
          <a:endParaRPr lang="en-US" sz="2800" dirty="0"/>
        </a:p>
      </dgm:t>
    </dgm:pt>
    <dgm:pt modelId="{F0A8BE0B-34E3-489B-B4FB-81386AF88E69}" type="parTrans" cxnId="{E967A3BF-09D3-4C2B-96B2-A13EB5BAF9D3}">
      <dgm:prSet/>
      <dgm:spPr/>
      <dgm:t>
        <a:bodyPr/>
        <a:lstStyle/>
        <a:p>
          <a:endParaRPr lang="hr-HR"/>
        </a:p>
      </dgm:t>
    </dgm:pt>
    <dgm:pt modelId="{14939EEA-6722-4851-AA20-1C6A585B8E5A}" type="sibTrans" cxnId="{E967A3BF-09D3-4C2B-96B2-A13EB5BAF9D3}">
      <dgm:prSet/>
      <dgm:spPr/>
      <dgm:t>
        <a:bodyPr/>
        <a:lstStyle/>
        <a:p>
          <a:endParaRPr lang="hr-HR"/>
        </a:p>
      </dgm:t>
    </dgm:pt>
    <dgm:pt modelId="{FCB2EEBB-744D-4CB9-B2C2-19A69A44D3C2}" type="pres">
      <dgm:prSet presAssocID="{24C0117E-FDDD-445D-81B3-3CFB6C199795}" presName="vert0" presStyleCnt="0">
        <dgm:presLayoutVars>
          <dgm:dir/>
          <dgm:animOne val="branch"/>
          <dgm:animLvl val="lvl"/>
        </dgm:presLayoutVars>
      </dgm:prSet>
      <dgm:spPr/>
    </dgm:pt>
    <dgm:pt modelId="{B6EB670F-F43D-45D6-81F8-BCB4C330D592}" type="pres">
      <dgm:prSet presAssocID="{040A2F13-04DA-4A2A-8569-CF54A7008CAE}" presName="thickLine" presStyleLbl="alignNode1" presStyleIdx="0" presStyleCnt="2"/>
      <dgm:spPr/>
    </dgm:pt>
    <dgm:pt modelId="{3C4131C9-D321-4C8E-AE4B-97BA545A7954}" type="pres">
      <dgm:prSet presAssocID="{040A2F13-04DA-4A2A-8569-CF54A7008CAE}" presName="horz1" presStyleCnt="0"/>
      <dgm:spPr/>
    </dgm:pt>
    <dgm:pt modelId="{05BE184A-15E3-4806-A0D9-A6F51948FD6B}" type="pres">
      <dgm:prSet presAssocID="{040A2F13-04DA-4A2A-8569-CF54A7008CAE}" presName="tx1" presStyleLbl="revTx" presStyleIdx="0" presStyleCnt="2"/>
      <dgm:spPr/>
    </dgm:pt>
    <dgm:pt modelId="{F0551059-2B4C-406F-8883-857CBEB54B8D}" type="pres">
      <dgm:prSet presAssocID="{040A2F13-04DA-4A2A-8569-CF54A7008CAE}" presName="vert1" presStyleCnt="0"/>
      <dgm:spPr/>
    </dgm:pt>
    <dgm:pt modelId="{03DEFFD5-5790-4F88-A2B6-CF3C7D73DC65}" type="pres">
      <dgm:prSet presAssocID="{22745D1B-8449-4562-9C5B-880ADA432F80}" presName="thickLine" presStyleLbl="alignNode1" presStyleIdx="1" presStyleCnt="2"/>
      <dgm:spPr/>
    </dgm:pt>
    <dgm:pt modelId="{E3046B43-B5EC-41FC-B75B-4E424DC1E4F7}" type="pres">
      <dgm:prSet presAssocID="{22745D1B-8449-4562-9C5B-880ADA432F80}" presName="horz1" presStyleCnt="0"/>
      <dgm:spPr/>
    </dgm:pt>
    <dgm:pt modelId="{715A4932-0BEE-40DF-A1F9-A93BFB8ECC9C}" type="pres">
      <dgm:prSet presAssocID="{22745D1B-8449-4562-9C5B-880ADA432F80}" presName="tx1" presStyleLbl="revTx" presStyleIdx="1" presStyleCnt="2"/>
      <dgm:spPr/>
    </dgm:pt>
    <dgm:pt modelId="{1C379A02-565D-42B4-A1C9-2BECF5E05D78}" type="pres">
      <dgm:prSet presAssocID="{22745D1B-8449-4562-9C5B-880ADA432F80}" presName="vert1" presStyleCnt="0"/>
      <dgm:spPr/>
    </dgm:pt>
  </dgm:ptLst>
  <dgm:cxnLst>
    <dgm:cxn modelId="{7C16E500-5805-478F-93BD-AAF7D8C5668B}" type="presOf" srcId="{24C0117E-FDDD-445D-81B3-3CFB6C199795}" destId="{FCB2EEBB-744D-4CB9-B2C2-19A69A44D3C2}" srcOrd="0" destOrd="0" presId="urn:microsoft.com/office/officeart/2008/layout/LinedList"/>
    <dgm:cxn modelId="{9ACD104A-FED2-4DBC-9495-7AF05B2E3839}" type="presOf" srcId="{040A2F13-04DA-4A2A-8569-CF54A7008CAE}" destId="{05BE184A-15E3-4806-A0D9-A6F51948FD6B}" srcOrd="0" destOrd="0" presId="urn:microsoft.com/office/officeart/2008/layout/LinedList"/>
    <dgm:cxn modelId="{C0A10675-6A60-4787-8362-3CCDE1B3573D}" srcId="{24C0117E-FDDD-445D-81B3-3CFB6C199795}" destId="{040A2F13-04DA-4A2A-8569-CF54A7008CAE}" srcOrd="0" destOrd="0" parTransId="{4EC89C71-6DB0-4E50-9134-9F5D8172A82D}" sibTransId="{72784FB9-A068-494F-B30C-6C1D0FF533AD}"/>
    <dgm:cxn modelId="{56CFF483-B14F-42F4-91DC-44D40DEEA177}" type="presOf" srcId="{22745D1B-8449-4562-9C5B-880ADA432F80}" destId="{715A4932-0BEE-40DF-A1F9-A93BFB8ECC9C}" srcOrd="0" destOrd="0" presId="urn:microsoft.com/office/officeart/2008/layout/LinedList"/>
    <dgm:cxn modelId="{E967A3BF-09D3-4C2B-96B2-A13EB5BAF9D3}" srcId="{24C0117E-FDDD-445D-81B3-3CFB6C199795}" destId="{22745D1B-8449-4562-9C5B-880ADA432F80}" srcOrd="1" destOrd="0" parTransId="{F0A8BE0B-34E3-489B-B4FB-81386AF88E69}" sibTransId="{14939EEA-6722-4851-AA20-1C6A585B8E5A}"/>
    <dgm:cxn modelId="{07F3E1FA-C232-4774-A100-8BDF17FEC3B2}" type="presParOf" srcId="{FCB2EEBB-744D-4CB9-B2C2-19A69A44D3C2}" destId="{B6EB670F-F43D-45D6-81F8-BCB4C330D592}" srcOrd="0" destOrd="0" presId="urn:microsoft.com/office/officeart/2008/layout/LinedList"/>
    <dgm:cxn modelId="{7EFC9519-1638-4697-A5C8-61256A567752}" type="presParOf" srcId="{FCB2EEBB-744D-4CB9-B2C2-19A69A44D3C2}" destId="{3C4131C9-D321-4C8E-AE4B-97BA545A7954}" srcOrd="1" destOrd="0" presId="urn:microsoft.com/office/officeart/2008/layout/LinedList"/>
    <dgm:cxn modelId="{F0B4B662-33A1-4134-B642-35A19D4214E6}" type="presParOf" srcId="{3C4131C9-D321-4C8E-AE4B-97BA545A7954}" destId="{05BE184A-15E3-4806-A0D9-A6F51948FD6B}" srcOrd="0" destOrd="0" presId="urn:microsoft.com/office/officeart/2008/layout/LinedList"/>
    <dgm:cxn modelId="{1E6C8DBF-7F3E-4C5E-BC9B-98808E656C21}" type="presParOf" srcId="{3C4131C9-D321-4C8E-AE4B-97BA545A7954}" destId="{F0551059-2B4C-406F-8883-857CBEB54B8D}" srcOrd="1" destOrd="0" presId="urn:microsoft.com/office/officeart/2008/layout/LinedList"/>
    <dgm:cxn modelId="{8B7C1BDD-3738-4795-A548-6BC385A2667F}" type="presParOf" srcId="{FCB2EEBB-744D-4CB9-B2C2-19A69A44D3C2}" destId="{03DEFFD5-5790-4F88-A2B6-CF3C7D73DC65}" srcOrd="2" destOrd="0" presId="urn:microsoft.com/office/officeart/2008/layout/LinedList"/>
    <dgm:cxn modelId="{38D60DED-3884-4009-B9F2-8197728B63FF}" type="presParOf" srcId="{FCB2EEBB-744D-4CB9-B2C2-19A69A44D3C2}" destId="{E3046B43-B5EC-41FC-B75B-4E424DC1E4F7}" srcOrd="3" destOrd="0" presId="urn:microsoft.com/office/officeart/2008/layout/LinedList"/>
    <dgm:cxn modelId="{A9D2F1CF-96AC-48BA-95A9-FF2BE1F4DC13}" type="presParOf" srcId="{E3046B43-B5EC-41FC-B75B-4E424DC1E4F7}" destId="{715A4932-0BEE-40DF-A1F9-A93BFB8ECC9C}" srcOrd="0" destOrd="0" presId="urn:microsoft.com/office/officeart/2008/layout/LinedList"/>
    <dgm:cxn modelId="{46FD06E6-F055-4CF5-BAF4-7C259EC7A3A8}" type="presParOf" srcId="{E3046B43-B5EC-41FC-B75B-4E424DC1E4F7}" destId="{1C379A02-565D-42B4-A1C9-2BECF5E05D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079F6-944D-4685-8E62-215C8A690EFF}">
      <dsp:nvSpPr>
        <dsp:cNvPr id="0" name=""/>
        <dsp:cNvSpPr/>
      </dsp:nvSpPr>
      <dsp:spPr>
        <a:xfrm>
          <a:off x="0" y="0"/>
          <a:ext cx="503605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975E67-C0A7-4701-88B2-F903ADC21CEE}">
      <dsp:nvSpPr>
        <dsp:cNvPr id="0" name=""/>
        <dsp:cNvSpPr/>
      </dsp:nvSpPr>
      <dsp:spPr>
        <a:xfrm>
          <a:off x="0" y="0"/>
          <a:ext cx="5036058" cy="2151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Portfelj</a:t>
          </a:r>
          <a:r>
            <a:rPr lang="en-US" sz="2800" kern="1200" dirty="0"/>
            <a:t> je </a:t>
          </a:r>
          <a:r>
            <a:rPr lang="en-US" sz="2800" kern="1200" dirty="0" err="1"/>
            <a:t>skup</a:t>
          </a:r>
          <a:r>
            <a:rPr lang="en-US" sz="2800" kern="1200" dirty="0"/>
            <a:t> </a:t>
          </a:r>
          <a:r>
            <a:rPr lang="en-US" sz="2800" kern="1200" dirty="0" err="1"/>
            <a:t>različitih</a:t>
          </a:r>
          <a:r>
            <a:rPr lang="en-US" sz="2800" kern="1200" dirty="0"/>
            <a:t> </a:t>
          </a:r>
          <a:r>
            <a:rPr lang="en-US" sz="2800" kern="1200" dirty="0" err="1"/>
            <a:t>vrijednosnih</a:t>
          </a:r>
          <a:r>
            <a:rPr lang="en-US" sz="2800" kern="1200" dirty="0"/>
            <a:t> </a:t>
          </a:r>
          <a:r>
            <a:rPr lang="en-US" sz="2800" kern="1200" dirty="0" err="1"/>
            <a:t>papira</a:t>
          </a:r>
          <a:r>
            <a:rPr lang="en-US" sz="2800" kern="1200" dirty="0"/>
            <a:t> u </a:t>
          </a:r>
          <a:r>
            <a:rPr lang="en-US" sz="2800" kern="1200" dirty="0" err="1"/>
            <a:t>vlasništvu</a:t>
          </a:r>
          <a:r>
            <a:rPr lang="en-US" sz="2800" kern="1200" dirty="0"/>
            <a:t> </a:t>
          </a:r>
          <a:r>
            <a:rPr lang="en-US" sz="2800" kern="1200" dirty="0" err="1"/>
            <a:t>pojedinca</a:t>
          </a:r>
          <a:r>
            <a:rPr lang="en-US" sz="2800" kern="1200" dirty="0"/>
            <a:t> </a:t>
          </a:r>
          <a:r>
            <a:rPr lang="en-US" sz="2800" kern="1200" dirty="0" err="1"/>
            <a:t>ili</a:t>
          </a:r>
          <a:r>
            <a:rPr lang="en-US" sz="2800" kern="1200" dirty="0"/>
            <a:t> </a:t>
          </a:r>
          <a:r>
            <a:rPr lang="en-US" sz="2800" kern="1200" dirty="0" err="1"/>
            <a:t>poduzeća</a:t>
          </a:r>
          <a:r>
            <a:rPr lang="en-US" sz="2800" kern="1200" dirty="0"/>
            <a:t>.</a:t>
          </a:r>
        </a:p>
      </dsp:txBody>
      <dsp:txXfrm>
        <a:off x="0" y="0"/>
        <a:ext cx="5036058" cy="2151732"/>
      </dsp:txXfrm>
    </dsp:sp>
    <dsp:sp modelId="{0A53133D-663A-4D96-8306-2EA50DDE0C75}">
      <dsp:nvSpPr>
        <dsp:cNvPr id="0" name=""/>
        <dsp:cNvSpPr/>
      </dsp:nvSpPr>
      <dsp:spPr>
        <a:xfrm>
          <a:off x="0" y="2151732"/>
          <a:ext cx="5036058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FAAF98-C09E-4B59-9836-9AA8E769FEE8}">
      <dsp:nvSpPr>
        <dsp:cNvPr id="0" name=""/>
        <dsp:cNvSpPr/>
      </dsp:nvSpPr>
      <dsp:spPr>
        <a:xfrm>
          <a:off x="0" y="2151732"/>
          <a:ext cx="5036058" cy="2151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Cilj</a:t>
          </a:r>
          <a:r>
            <a:rPr lang="en-US" sz="2800" kern="1200" dirty="0"/>
            <a:t> </a:t>
          </a:r>
          <a:r>
            <a:rPr lang="en-US" sz="2800" kern="1200" dirty="0" err="1"/>
            <a:t>portfelja</a:t>
          </a:r>
          <a:r>
            <a:rPr lang="en-US" sz="2800" kern="1200" dirty="0"/>
            <a:t> </a:t>
          </a:r>
          <a:r>
            <a:rPr lang="hr-HR" sz="2800" kern="1200" dirty="0"/>
            <a:t>: </a:t>
          </a:r>
          <a:r>
            <a:rPr lang="en-US" sz="2800" kern="1200" dirty="0" err="1"/>
            <a:t>smanjenje</a:t>
          </a:r>
          <a:r>
            <a:rPr lang="en-US" sz="2800" kern="1200" dirty="0"/>
            <a:t> </a:t>
          </a:r>
          <a:r>
            <a:rPr lang="en-US" sz="2800" kern="1200" dirty="0" err="1"/>
            <a:t>ukupnog</a:t>
          </a:r>
          <a:r>
            <a:rPr lang="en-US" sz="2800" kern="1200" dirty="0"/>
            <a:t> </a:t>
          </a:r>
          <a:r>
            <a:rPr lang="en-US" sz="2800" kern="1200" dirty="0" err="1"/>
            <a:t>rizika</a:t>
          </a:r>
          <a:r>
            <a:rPr lang="en-US" sz="2800" kern="1200" dirty="0"/>
            <a:t> </a:t>
          </a:r>
          <a:r>
            <a:rPr lang="en-US" sz="2800" kern="1200" dirty="0" err="1"/>
            <a:t>ulaganja</a:t>
          </a:r>
          <a:r>
            <a:rPr lang="en-US" sz="2800" kern="1200" dirty="0"/>
            <a:t>.</a:t>
          </a:r>
        </a:p>
      </dsp:txBody>
      <dsp:txXfrm>
        <a:off x="0" y="2151732"/>
        <a:ext cx="5036058" cy="2151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B670F-F43D-45D6-81F8-BCB4C330D592}">
      <dsp:nvSpPr>
        <dsp:cNvPr id="0" name=""/>
        <dsp:cNvSpPr/>
      </dsp:nvSpPr>
      <dsp:spPr>
        <a:xfrm>
          <a:off x="0" y="0"/>
          <a:ext cx="503605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BE184A-15E3-4806-A0D9-A6F51948FD6B}">
      <dsp:nvSpPr>
        <dsp:cNvPr id="0" name=""/>
        <dsp:cNvSpPr/>
      </dsp:nvSpPr>
      <dsp:spPr>
        <a:xfrm>
          <a:off x="0" y="0"/>
          <a:ext cx="5036058" cy="2151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Rizik se </a:t>
          </a:r>
          <a:r>
            <a:rPr lang="en-US" sz="2800" kern="1200" dirty="0" err="1"/>
            <a:t>smanjuje</a:t>
          </a:r>
          <a:r>
            <a:rPr lang="en-US" sz="2800" kern="1200" dirty="0"/>
            <a:t> </a:t>
          </a:r>
          <a:r>
            <a:rPr lang="en-US" sz="2800" kern="1200" dirty="0" err="1"/>
            <a:t>ulaganjem</a:t>
          </a:r>
          <a:r>
            <a:rPr lang="en-US" sz="2800" kern="1200" dirty="0"/>
            <a:t> u </a:t>
          </a:r>
          <a:r>
            <a:rPr lang="en-US" sz="2800" kern="1200" dirty="0" err="1"/>
            <a:t>različite</a:t>
          </a:r>
          <a:r>
            <a:rPr lang="en-US" sz="2800" kern="1200" dirty="0"/>
            <a:t> </a:t>
          </a:r>
          <a:r>
            <a:rPr lang="en-US" sz="2800" kern="1200" dirty="0" err="1"/>
            <a:t>vrste</a:t>
          </a:r>
          <a:r>
            <a:rPr lang="en-US" sz="2800" kern="1200" dirty="0"/>
            <a:t> </a:t>
          </a:r>
          <a:r>
            <a:rPr lang="en-US" sz="2800" kern="1200" dirty="0" err="1"/>
            <a:t>papira</a:t>
          </a:r>
          <a:r>
            <a:rPr lang="en-US" sz="2800" kern="1200" dirty="0"/>
            <a:t> </a:t>
          </a:r>
          <a:r>
            <a:rPr lang="en-US" sz="2800" kern="1200" dirty="0" err="1"/>
            <a:t>i</a:t>
          </a:r>
          <a:r>
            <a:rPr lang="en-US" sz="2800" kern="1200" dirty="0"/>
            <a:t> </a:t>
          </a:r>
          <a:r>
            <a:rPr lang="en-US" sz="2800" kern="1200" dirty="0" err="1"/>
            <a:t>izdavatelje</a:t>
          </a:r>
          <a:r>
            <a:rPr lang="en-US" sz="2800" kern="1200" dirty="0"/>
            <a:t>.</a:t>
          </a:r>
        </a:p>
      </dsp:txBody>
      <dsp:txXfrm>
        <a:off x="0" y="0"/>
        <a:ext cx="5036058" cy="2151732"/>
      </dsp:txXfrm>
    </dsp:sp>
    <dsp:sp modelId="{03DEFFD5-5790-4F88-A2B6-CF3C7D73DC65}">
      <dsp:nvSpPr>
        <dsp:cNvPr id="0" name=""/>
        <dsp:cNvSpPr/>
      </dsp:nvSpPr>
      <dsp:spPr>
        <a:xfrm>
          <a:off x="0" y="2151732"/>
          <a:ext cx="5036058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5A4932-0BEE-40DF-A1F9-A93BFB8ECC9C}">
      <dsp:nvSpPr>
        <dsp:cNvPr id="0" name=""/>
        <dsp:cNvSpPr/>
      </dsp:nvSpPr>
      <dsp:spPr>
        <a:xfrm>
          <a:off x="0" y="2151732"/>
          <a:ext cx="5036058" cy="2151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Obrazloži izreku</a:t>
          </a:r>
          <a:r>
            <a:rPr lang="hr-HR" sz="2800" kern="1200"/>
            <a:t>: „Ne </a:t>
          </a:r>
          <a:r>
            <a:rPr lang="hr-HR" sz="2800" kern="1200" dirty="0"/>
            <a:t>držite sva jaja u istoj </a:t>
          </a:r>
          <a:r>
            <a:rPr lang="hr-HR" sz="2800" kern="1200"/>
            <a:t>košari.”</a:t>
          </a:r>
          <a:endParaRPr lang="en-US" sz="2800" kern="1200" dirty="0"/>
        </a:p>
      </dsp:txBody>
      <dsp:txXfrm>
        <a:off x="0" y="2151732"/>
        <a:ext cx="5036058" cy="2151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r>
              <a:rPr lang="hr-HR" sz="6300"/>
              <a:t>Ulaganja u vrijednosne papire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514052"/>
            <a:ext cx="6858000" cy="651910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hr-HR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Izradila: Marina Juriša, dipl. </a:t>
            </a:r>
            <a:r>
              <a:rPr lang="hr-HR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oec</a:t>
            </a:r>
            <a:endParaRPr lang="hr-HR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hr-HR" sz="4200"/>
              <a:t>Što su vrijednosni papiri?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Vrijednosni papiri su isprave koje zamjenjuju gotov novac.</a:t>
            </a:r>
          </a:p>
          <a:p>
            <a:r>
              <a:rPr lang="hr-HR" sz="2800" dirty="0"/>
              <a:t>Vlasniku donose određena prava.</a:t>
            </a:r>
          </a:p>
          <a:p>
            <a:r>
              <a:rPr lang="hr-HR" sz="2800" dirty="0"/>
              <a:t>Mogu biti materijalni (tiskani) ili dematerijalizirani (elektronički zapisi).</a:t>
            </a:r>
          </a:p>
          <a:p>
            <a:r>
              <a:rPr lang="hr-HR" sz="2800" dirty="0"/>
              <a:t>Cilj ulaganja: dobit, dividenda i kapitalna dobit.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pl-PL" sz="4200"/>
              <a:t>Vrste ulaganja u vrijednosne papire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Dionice</a:t>
            </a:r>
          </a:p>
          <a:p>
            <a:r>
              <a:rPr lang="hr-HR" sz="2800" dirty="0"/>
              <a:t>Obveznice</a:t>
            </a:r>
          </a:p>
          <a:p>
            <a:r>
              <a:rPr lang="hr-HR" sz="2800" dirty="0"/>
              <a:t>Kratkoročne vrijednosnice (trezorski, komercijalni i blagajnički zapisi)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hr-HR" sz="4200"/>
              <a:t>Dionice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213813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Što znamo o njima iz računovodstva?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237BD-D4A7-C20D-DADD-2AEFCA3A3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968AF9-E3BA-65F5-A033-B05E4D58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B2FDEE-5558-4650-8CF3-6F9C3AF9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C65CC4E-83CB-C78B-35B8-D449A43D3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7D44D9-10B8-3C3C-7FB2-B04AABFAE2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5F3C5F3-741C-3DB8-70F3-BE697DE25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F133-0BD0-C29B-8F02-1291865C3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06640-5304-8D8F-1A8D-5007856C0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hr-HR" sz="4200"/>
              <a:t>Dionice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A46AC-5B76-5ECD-DBF0-F0D4EC2A9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Dionica je vlasnički vrijednosni papir.</a:t>
            </a:r>
          </a:p>
          <a:p>
            <a:r>
              <a:rPr lang="hr-HR" sz="2800" dirty="0"/>
              <a:t>Predstavlja potvrdu i pravo vlasništva u dioničkom društvu.</a:t>
            </a:r>
          </a:p>
          <a:p>
            <a:r>
              <a:rPr lang="hr-HR" sz="2800" dirty="0"/>
              <a:t>Mogu biti redovite i povlaštene.</a:t>
            </a:r>
          </a:p>
          <a:p>
            <a:r>
              <a:rPr lang="hr-HR" sz="2800" dirty="0"/>
              <a:t>Vlasnici ostvaruju dividendu –godišnji prinos od dionice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90E0B-4953-3651-8DE8-D51EC934D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601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Dividenda i kapitalna dobit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Dividenda je godišnji prinos koji se isplaćuje vlasnicima dionica.</a:t>
            </a:r>
          </a:p>
          <a:p>
            <a:r>
              <a:t>Kapitalna dobit je razlika između kupovne i prodajne cijene dionice.</a:t>
            </a:r>
          </a:p>
          <a:p>
            <a:r>
              <a:t>Ostvaruje se kupnjom po nižoj i prodajom po višoj cijeni.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83270-C231-422D-4A3D-DC660019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665D0CD-3C7B-2A4C-E37B-87B22AD49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AE19D0-53AD-C77A-6F46-12BD9177A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F8BAB2-2903-2720-F98A-F9524941EE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DD3BF9-C9E0-6854-595F-08F974A77F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526B6A-2053-6216-995B-11EF5691E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E4C1E17-068F-5886-ED0B-3BE87C144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8A26C-7521-B8C1-24CE-8E9759CF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hr-HR" sz="4200" dirty="0"/>
              <a:t>Obveznice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E4830-ECD5-10C7-162F-1B1FD2B04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217704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Što znamo o njima iz računovodstva?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008BAE-24EC-7F52-A662-A08A64F5D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56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hr-HR" sz="4200"/>
              <a:t>Obveznice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Obveznice su dužnički vrijednosni papiri.</a:t>
            </a:r>
          </a:p>
          <a:p>
            <a:r>
              <a:rPr lang="hr-HR" sz="2800" dirty="0"/>
              <a:t>Izdavatelj se obvezuje vratiti uloženi iznos uz kamatu.</a:t>
            </a:r>
          </a:p>
          <a:p>
            <a:r>
              <a:rPr lang="hr-HR" sz="2800" dirty="0"/>
              <a:t>Najčešće ih izdaju države, gradovi i trgovačka društva.</a:t>
            </a:r>
          </a:p>
          <a:p>
            <a:r>
              <a:rPr lang="hr-HR" sz="2800" dirty="0"/>
              <a:t>Mogu glasiti na ime ili na donositelja.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A6AF6B-2E0C-9E12-F892-BC3600BC3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BE1766-EF77-EC86-98A7-0E7AF98D6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9EB685-DBA3-0323-8BA2-DF82920DE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06443"/>
          </a:xfrm>
        </p:spPr>
        <p:txBody>
          <a:bodyPr>
            <a:normAutofit/>
          </a:bodyPr>
          <a:lstStyle/>
          <a:p>
            <a:r>
              <a:rPr lang="hr-HR" sz="3500"/>
              <a:t>Portfelj vrijednosnih papira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C183DB-98F4-C3C7-6343-0DD7DCC95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76" r="14863" b="-2"/>
          <a:stretch>
            <a:fillRect/>
          </a:stretch>
        </p:blipFill>
        <p:spPr>
          <a:xfrm>
            <a:off x="5991969" y="1904282"/>
            <a:ext cx="2567320" cy="4224808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747F73-CC73-210A-D297-7C5AE846DD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082642"/>
              </p:ext>
            </p:extLst>
          </p:nvPr>
        </p:nvGraphicFramePr>
        <p:xfrm>
          <a:off x="628650" y="1825625"/>
          <a:ext cx="5036058" cy="430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7590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93394DA-E684-47C2-9020-13225823F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06443"/>
          </a:xfrm>
        </p:spPr>
        <p:txBody>
          <a:bodyPr>
            <a:normAutofit/>
          </a:bodyPr>
          <a:lstStyle/>
          <a:p>
            <a:r>
              <a:rPr lang="hr-HR" sz="3500"/>
              <a:t>Portfelj vrijednosnih papira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8DCE9B-2530-6939-4202-406B4EA972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76" r="14863" b="-2"/>
          <a:stretch>
            <a:fillRect/>
          </a:stretch>
        </p:blipFill>
        <p:spPr>
          <a:xfrm>
            <a:off x="5991969" y="1904282"/>
            <a:ext cx="2567320" cy="4224808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13BAC5-9AB5-C53C-5196-E941455F88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496991"/>
              </p:ext>
            </p:extLst>
          </p:nvPr>
        </p:nvGraphicFramePr>
        <p:xfrm>
          <a:off x="628650" y="1825625"/>
          <a:ext cx="5036058" cy="430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0E614C-B5BD-71DE-9CE8-CB0AF1202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1F3B07D-DC92-334E-6122-39A6E3CFB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33297"/>
            <a:ext cx="3464715" cy="38436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4800" dirty="0"/>
              <a:t>Hvala na pozornosti.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A7F7B-B5CB-9757-CB9D-3EE4F84D60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095" r="13779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12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239</Words>
  <Application>Microsoft Office PowerPoint</Application>
  <PresentationFormat>Prikaz na zaslonu (4:3)</PresentationFormat>
  <Paragraphs>36</Paragraphs>
  <Slides>11</Slides>
  <Notes>0</Notes>
  <HiddenSlides>1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Ulaganja u vrijednosne papire</vt:lpstr>
      <vt:lpstr>Što su vrijednosni papiri?</vt:lpstr>
      <vt:lpstr>Vrste ulaganja u vrijednosne papire</vt:lpstr>
      <vt:lpstr>Dionice</vt:lpstr>
      <vt:lpstr>Dionice</vt:lpstr>
      <vt:lpstr>Dividenda i kapitalna dobit</vt:lpstr>
      <vt:lpstr>Obveznice</vt:lpstr>
      <vt:lpstr>Obveznice</vt:lpstr>
      <vt:lpstr>Portfelj vrijednosnih papira</vt:lpstr>
      <vt:lpstr>Portfelj vrijednosnih papira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Marina Juriša</cp:lastModifiedBy>
  <cp:revision>4</cp:revision>
  <dcterms:created xsi:type="dcterms:W3CDTF">2013-01-27T09:14:16Z</dcterms:created>
  <dcterms:modified xsi:type="dcterms:W3CDTF">2026-06-10T15:18:28Z</dcterms:modified>
  <cp:category/>
</cp:coreProperties>
</file>